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8"/>
  </p:notesMasterIdLst>
  <p:sldIdLst>
    <p:sldId id="264" r:id="rId5"/>
    <p:sldId id="266" r:id="rId6"/>
    <p:sldId id="267" r:id="rId7"/>
  </p:sldIdLst>
  <p:sldSz cx="11696700" cy="8813800"/>
  <p:notesSz cx="9926638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5D7D"/>
    <a:srgbClr val="979494"/>
    <a:srgbClr val="FE4E63"/>
    <a:srgbClr val="FA8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9"/>
    <p:restoredTop sz="92529" autoAdjust="0"/>
  </p:normalViewPr>
  <p:slideViewPr>
    <p:cSldViewPr>
      <p:cViewPr>
        <p:scale>
          <a:sx n="70" d="100"/>
          <a:sy n="70" d="100"/>
        </p:scale>
        <p:origin x="828" y="-4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ather Leigh" userId="356fc10c-d196-401b-b7be-4805e04caa94" providerId="ADAL" clId="{4377DB60-07EB-4477-863D-5590698AEF33}"/>
    <pc:docChg chg="undo custSel modSld">
      <pc:chgData name="Heather Leigh" userId="356fc10c-d196-401b-b7be-4805e04caa94" providerId="ADAL" clId="{4377DB60-07EB-4477-863D-5590698AEF33}" dt="2024-09-19T13:22:39.529" v="951" actId="20577"/>
      <pc:docMkLst>
        <pc:docMk/>
      </pc:docMkLst>
      <pc:sldChg chg="modSp mod">
        <pc:chgData name="Heather Leigh" userId="356fc10c-d196-401b-b7be-4805e04caa94" providerId="ADAL" clId="{4377DB60-07EB-4477-863D-5590698AEF33}" dt="2024-09-19T13:14:26.632" v="836" actId="20577"/>
        <pc:sldMkLst>
          <pc:docMk/>
          <pc:sldMk cId="1424509938" sldId="264"/>
        </pc:sldMkLst>
      </pc:sldChg>
      <pc:sldChg chg="modSp mod">
        <pc:chgData name="Heather Leigh" userId="356fc10c-d196-401b-b7be-4805e04caa94" providerId="ADAL" clId="{4377DB60-07EB-4477-863D-5590698AEF33}" dt="2024-09-19T13:22:39.529" v="951" actId="20577"/>
        <pc:sldMkLst>
          <pc:docMk/>
          <pc:sldMk cId="3714192461" sldId="266"/>
        </pc:sldMkLst>
      </pc:sldChg>
      <pc:sldChg chg="modSp mod">
        <pc:chgData name="Heather Leigh" userId="356fc10c-d196-401b-b7be-4805e04caa94" providerId="ADAL" clId="{4377DB60-07EB-4477-863D-5590698AEF33}" dt="2024-09-11T15:32:50.683" v="547" actId="6549"/>
        <pc:sldMkLst>
          <pc:docMk/>
          <pc:sldMk cId="2077344838" sldId="267"/>
        </pc:sldMkLst>
      </pc:sldChg>
    </pc:docChg>
  </pc:docChgLst>
  <pc:docChgLst>
    <pc:chgData name="Heather Leigh" userId="356fc10c-d196-401b-b7be-4805e04caa94" providerId="ADAL" clId="{EA57C01D-E094-47CF-8BC9-EA06A6420DD7}"/>
    <pc:docChg chg="custSel modSld">
      <pc:chgData name="Heather Leigh" userId="356fc10c-d196-401b-b7be-4805e04caa94" providerId="ADAL" clId="{EA57C01D-E094-47CF-8BC9-EA06A6420DD7}" dt="2024-12-10T13:42:44.679" v="568" actId="20577"/>
      <pc:docMkLst>
        <pc:docMk/>
      </pc:docMkLst>
      <pc:sldChg chg="modSp mod">
        <pc:chgData name="Heather Leigh" userId="356fc10c-d196-401b-b7be-4805e04caa94" providerId="ADAL" clId="{EA57C01D-E094-47CF-8BC9-EA06A6420DD7}" dt="2024-12-10T13:42:44.679" v="568" actId="20577"/>
        <pc:sldMkLst>
          <pc:docMk/>
          <pc:sldMk cId="1424509938" sldId="264"/>
        </pc:sldMkLst>
        <pc:graphicFrameChg chg="mod modGraphic">
          <ac:chgData name="Heather Leigh" userId="356fc10c-d196-401b-b7be-4805e04caa94" providerId="ADAL" clId="{EA57C01D-E094-47CF-8BC9-EA06A6420DD7}" dt="2024-12-10T13:42:44.679" v="568" actId="20577"/>
          <ac:graphicFrameMkLst>
            <pc:docMk/>
            <pc:sldMk cId="1424509938" sldId="264"/>
            <ac:graphicFrameMk id="5" creationId="{00000000-0000-0000-0000-000000000000}"/>
          </ac:graphicFrameMkLst>
        </pc:graphicFrameChg>
      </pc:sldChg>
      <pc:sldChg chg="modSp mod">
        <pc:chgData name="Heather Leigh" userId="356fc10c-d196-401b-b7be-4805e04caa94" providerId="ADAL" clId="{EA57C01D-E094-47CF-8BC9-EA06A6420DD7}" dt="2024-12-05T15:33:02.227" v="271" actId="20577"/>
        <pc:sldMkLst>
          <pc:docMk/>
          <pc:sldMk cId="3714192461" sldId="266"/>
        </pc:sldMkLst>
        <pc:graphicFrameChg chg="modGraphic">
          <ac:chgData name="Heather Leigh" userId="356fc10c-d196-401b-b7be-4805e04caa94" providerId="ADAL" clId="{EA57C01D-E094-47CF-8BC9-EA06A6420DD7}" dt="2024-12-05T15:33:02.227" v="271" actId="20577"/>
          <ac:graphicFrameMkLst>
            <pc:docMk/>
            <pc:sldMk cId="3714192461" sldId="266"/>
            <ac:graphicFrameMk id="5" creationId="{00000000-0000-0000-0000-000000000000}"/>
          </ac:graphicFrameMkLst>
        </pc:graphicFrameChg>
      </pc:sldChg>
      <pc:sldChg chg="modSp mod">
        <pc:chgData name="Heather Leigh" userId="356fc10c-d196-401b-b7be-4805e04caa94" providerId="ADAL" clId="{EA57C01D-E094-47CF-8BC9-EA06A6420DD7}" dt="2024-12-05T16:21:47.290" v="507" actId="20577"/>
        <pc:sldMkLst>
          <pc:docMk/>
          <pc:sldMk cId="2077344838" sldId="267"/>
        </pc:sldMkLst>
        <pc:graphicFrameChg chg="modGraphic">
          <ac:chgData name="Heather Leigh" userId="356fc10c-d196-401b-b7be-4805e04caa94" providerId="ADAL" clId="{EA57C01D-E094-47CF-8BC9-EA06A6420DD7}" dt="2024-12-05T16:21:47.290" v="507" actId="20577"/>
          <ac:graphicFrameMkLst>
            <pc:docMk/>
            <pc:sldMk cId="2077344838" sldId="267"/>
            <ac:graphicFrameMk id="5" creationId="{00000000-0000-0000-0000-000000000000}"/>
          </ac:graphicFrameMkLst>
        </pc:graphicFrameChg>
      </pc:sldChg>
    </pc:docChg>
  </pc:docChgLst>
  <pc:docChgLst>
    <pc:chgData name="Heather Leigh" userId="356fc10c-d196-401b-b7be-4805e04caa94" providerId="ADAL" clId="{1622AC72-C8AF-44E9-BB25-D58B4C315A7D}"/>
    <pc:docChg chg="modSld">
      <pc:chgData name="Heather Leigh" userId="356fc10c-d196-401b-b7be-4805e04caa94" providerId="ADAL" clId="{1622AC72-C8AF-44E9-BB25-D58B4C315A7D}" dt="2025-01-01T14:01:52.415" v="38" actId="20577"/>
      <pc:docMkLst>
        <pc:docMk/>
      </pc:docMkLst>
      <pc:sldChg chg="modSp mod">
        <pc:chgData name="Heather Leigh" userId="356fc10c-d196-401b-b7be-4805e04caa94" providerId="ADAL" clId="{1622AC72-C8AF-44E9-BB25-D58B4C315A7D}" dt="2025-01-01T14:01:52.415" v="38" actId="20577"/>
        <pc:sldMkLst>
          <pc:docMk/>
          <pc:sldMk cId="1424509938" sldId="264"/>
        </pc:sldMkLst>
        <pc:graphicFrameChg chg="modGraphic">
          <ac:chgData name="Heather Leigh" userId="356fc10c-d196-401b-b7be-4805e04caa94" providerId="ADAL" clId="{1622AC72-C8AF-44E9-BB25-D58B4C315A7D}" dt="2025-01-01T14:01:52.415" v="38" actId="20577"/>
          <ac:graphicFrameMkLst>
            <pc:docMk/>
            <pc:sldMk cId="1424509938" sldId="264"/>
            <ac:graphicFrameMk id="5" creationId="{00000000-0000-0000-0000-000000000000}"/>
          </ac:graphicFrameMkLst>
        </pc:graphicFrameChg>
      </pc:sldChg>
    </pc:docChg>
  </pc:docChgLst>
  <pc:docChgLst>
    <pc:chgData name="Heather Leigh" userId="356fc10c-d196-401b-b7be-4805e04caa94" providerId="ADAL" clId="{9D6A7398-D72A-4581-BE90-C5D6BFD31001}"/>
    <pc:docChg chg="undo custSel modSld">
      <pc:chgData name="Heather Leigh" userId="356fc10c-d196-401b-b7be-4805e04caa94" providerId="ADAL" clId="{9D6A7398-D72A-4581-BE90-C5D6BFD31001}" dt="2024-07-16T08:05:36.495" v="146" actId="20577"/>
      <pc:docMkLst>
        <pc:docMk/>
      </pc:docMkLst>
      <pc:sldChg chg="modSp mod">
        <pc:chgData name="Heather Leigh" userId="356fc10c-d196-401b-b7be-4805e04caa94" providerId="ADAL" clId="{9D6A7398-D72A-4581-BE90-C5D6BFD31001}" dt="2024-07-16T08:05:36.495" v="146" actId="20577"/>
        <pc:sldMkLst>
          <pc:docMk/>
          <pc:sldMk cId="1424509938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880" cy="340037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076" y="0"/>
            <a:ext cx="4301880" cy="340037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8874758E-E6EE-4BB1-9340-16B3985B10A5}" type="datetimeFigureOut">
              <a:rPr lang="en-GB" smtClean="0"/>
              <a:t>01/01/2025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41700" y="849313"/>
            <a:ext cx="3043238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002" y="3270752"/>
            <a:ext cx="7940637" cy="2677595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7640"/>
            <a:ext cx="4301880" cy="340036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076" y="6457640"/>
            <a:ext cx="4301880" cy="340036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0AD90EFC-8A07-40B0-A7F1-6F2F47CB396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41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D90EFC-8A07-40B0-A7F1-6F2F47CB3969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549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D90EFC-8A07-40B0-A7F1-6F2F47CB3969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644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D90EFC-8A07-40B0-A7F1-6F2F47CB3969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4056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nd white background with white outline of food&#10;&#10;Description automatically generated">
            <a:extLst>
              <a:ext uri="{FF2B5EF4-FFF2-40B4-BE49-F238E27FC236}">
                <a16:creationId xmlns:a16="http://schemas.microsoft.com/office/drawing/2014/main" id="{ADE73382-4C14-F151-D4C2-759048EF1F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700000" cy="890652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1E3050"/>
                </a:solidFill>
                <a:latin typeface="P22 Underground"/>
                <a:cs typeface="P22 Undergrou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1/1/2025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1/1/2025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08076" y="1333506"/>
            <a:ext cx="10080546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1E3050"/>
                </a:solidFill>
                <a:latin typeface="P22 Underground"/>
                <a:cs typeface="P22 Undergrou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8700" y="1817555"/>
            <a:ext cx="10020935" cy="4666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976878" y="8196834"/>
            <a:ext cx="3742944" cy="440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84835" y="8196834"/>
            <a:ext cx="2690241" cy="440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21624" y="8196834"/>
            <a:ext cx="2690241" cy="440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E8B1AEEA-81FD-5A80-E714-C4BF8BE9E74D}"/>
              </a:ext>
            </a:extLst>
          </p:cNvPr>
          <p:cNvSpPr/>
          <p:nvPr/>
        </p:nvSpPr>
        <p:spPr>
          <a:xfrm>
            <a:off x="0" y="2269166"/>
            <a:ext cx="11696699" cy="6427976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315313"/>
              </p:ext>
            </p:extLst>
          </p:nvPr>
        </p:nvGraphicFramePr>
        <p:xfrm>
          <a:off x="34119" y="1921861"/>
          <a:ext cx="11628459" cy="71225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77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9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93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8083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MONDAY</a:t>
                      </a:r>
                      <a:r>
                        <a:rPr lang="en-US"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  </a:t>
                      </a: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5D7D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TUESDAY</a:t>
                      </a:r>
                      <a:r>
                        <a:rPr lang="en-US"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 </a:t>
                      </a: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5D7D"/>
                    </a:solidFill>
                  </a:tcPr>
                </a:tc>
                <a:tc>
                  <a:txBody>
                    <a:bodyPr/>
                    <a:lstStyle/>
                    <a:p>
                      <a:pPr marL="5778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5778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GB"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    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WEDNESDAY</a:t>
                      </a: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5D7D"/>
                    </a:solidFill>
                  </a:tcPr>
                </a:tc>
                <a:tc>
                  <a:txBody>
                    <a:bodyPr/>
                    <a:lstStyle/>
                    <a:p>
                      <a:pPr marL="6413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6413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GB"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   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THURSDAY</a:t>
                      </a: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5D7D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FRIDAY</a:t>
                      </a: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5D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4502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Morning snack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Bread sticks &amp; freshly cut apple</a:t>
                      </a:r>
                    </a:p>
                    <a:p>
                      <a:pPr algn="ctr"/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Lunch menu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Cheesy Puffs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 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Cob corn 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Wholewheat spaghetti ring in tomato sauce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Mixed salad &amp; crudité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GB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Cut Fruit </a:t>
                      </a:r>
                    </a:p>
                    <a:p>
                      <a:pPr algn="ctr"/>
                      <a:r>
                        <a:rPr lang="en-GB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and Yoghurt</a:t>
                      </a:r>
                    </a:p>
                    <a:p>
                      <a:pPr algn="ctr"/>
                      <a:endParaRPr lang="en-GB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Supper club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Chicken sausages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Mashed potatoes &amp; garden peas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Crudité</a:t>
                      </a:r>
                    </a:p>
                  </a:txBody>
                  <a:tcPr>
                    <a:lnL w="12700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Morning snack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Chefs freshly made apple flapjack</a:t>
                      </a:r>
                    </a:p>
                    <a:p>
                      <a:pPr algn="ctr"/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Lunch menu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Beef  or vegetable bolognaise with Spaghetti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Broccoli &amp;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baton carrots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Fruit cut fruit and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Yoghurt</a:t>
                      </a:r>
                    </a:p>
                    <a:p>
                      <a:pPr algn="ctr"/>
                      <a:endParaRPr lang="en-GB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Supper club</a:t>
                      </a:r>
                    </a:p>
                    <a:p>
                      <a:pPr algn="ctr"/>
                      <a:r>
                        <a:rPr lang="en-GB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Fish Finger wrap with mixed salad &amp; crudité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Morning snack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Chefs made popcorn  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&amp; fresh cut banana</a:t>
                      </a:r>
                    </a:p>
                    <a:p>
                      <a:pPr algn="ctr"/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Lunch menu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Roasted chicken or roasted  vegetable &amp; halloumi tart</a:t>
                      </a:r>
                    </a:p>
                    <a:p>
                      <a:pPr algn="ctr"/>
                      <a:endParaRPr lang="en-US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Roasted seasonal vegetables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&amp; French beans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Maple &amp; mustard  roasted new potatoes</a:t>
                      </a: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 Cut Fruit 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Jelly</a:t>
                      </a:r>
                    </a:p>
                    <a:p>
                      <a:pPr algn="ctr"/>
                      <a:endParaRPr lang="en-US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Supper club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Mediterranean pizza with onion, peppers, olives courgettes with a crisp mixed salad</a:t>
                      </a:r>
                      <a:endParaRPr lang="en-GB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Morning snack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Rice cake 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&amp; fresh cut orange</a:t>
                      </a:r>
                    </a:p>
                    <a:p>
                      <a:pPr algn="ctr"/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Lunch menu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 Vegetable  &amp; lentil curry &amp; brown rice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mixed salad &amp; crudité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 Cut Fruit 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and Yoghurt</a:t>
                      </a:r>
                    </a:p>
                    <a:p>
                      <a:pPr algn="ctr"/>
                      <a:endParaRPr lang="en-US" sz="1400" b="0" i="0" dirty="0">
                        <a:solidFill>
                          <a:schemeClr val="tx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Supper club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Pasta with freshly made tomato sauce , grated cheddar cheese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Mixed salad</a:t>
                      </a:r>
                    </a:p>
                    <a:p>
                      <a:pPr algn="ctr"/>
                      <a:endParaRPr lang="en-US" sz="1400" b="0" i="0" dirty="0">
                        <a:solidFill>
                          <a:schemeClr val="tx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Morning snack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Freshly baked croissant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&amp; freshly cut apple</a:t>
                      </a:r>
                    </a:p>
                    <a:p>
                      <a:pPr algn="ctr"/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Lunch menu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Breaded cod fillet</a:t>
                      </a:r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Oven baked wedges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Mushy peas or baked beans</a:t>
                      </a: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 Cut Fruit 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Ice cream</a:t>
                      </a:r>
                    </a:p>
                    <a:p>
                      <a:pPr algn="ctr"/>
                      <a:endParaRPr lang="en-GB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Supper club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Homemade soup of the day 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freshly baked baguettes and assorted  fillings &amp; salad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noFill/>
                      <a:prstDash val="soli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E8904E95-C6D5-8BAB-F39E-1C30B54BDABC}"/>
              </a:ext>
            </a:extLst>
          </p:cNvPr>
          <p:cNvSpPr txBox="1"/>
          <p:nvPr/>
        </p:nvSpPr>
        <p:spPr>
          <a:xfrm>
            <a:off x="2226860" y="8271095"/>
            <a:ext cx="6324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entury Gothic" panose="020B0502020202020204" pitchFamily="34" charset="0"/>
              </a:rPr>
              <a:t>For allergen information, please ask a member of the team. All items subject to availability</a:t>
            </a:r>
          </a:p>
        </p:txBody>
      </p:sp>
      <p:pic>
        <p:nvPicPr>
          <p:cNvPr id="3" name="Picture 2" descr="A colorful stripes on a black background&#10;&#10;Description automatically generated">
            <a:extLst>
              <a:ext uri="{FF2B5EF4-FFF2-40B4-BE49-F238E27FC236}">
                <a16:creationId xmlns:a16="http://schemas.microsoft.com/office/drawing/2014/main" id="{D9B722FA-D624-72A8-0BB7-E4BAC28ECE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-1813"/>
            <a:ext cx="599429" cy="446314"/>
          </a:xfrm>
          <a:prstGeom prst="rect">
            <a:avLst/>
          </a:prstGeom>
        </p:spPr>
      </p:pic>
      <p:sp>
        <p:nvSpPr>
          <p:cNvPr id="4" name="object 6">
            <a:extLst>
              <a:ext uri="{FF2B5EF4-FFF2-40B4-BE49-F238E27FC236}">
                <a16:creationId xmlns:a16="http://schemas.microsoft.com/office/drawing/2014/main" id="{83DE6634-823B-371E-4CA9-48A90889414F}"/>
              </a:ext>
            </a:extLst>
          </p:cNvPr>
          <p:cNvSpPr txBox="1">
            <a:spLocks/>
          </p:cNvSpPr>
          <p:nvPr/>
        </p:nvSpPr>
        <p:spPr>
          <a:xfrm>
            <a:off x="1666229" y="649822"/>
            <a:ext cx="9753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GB" sz="2400" spc="280" dirty="0">
                <a:solidFill>
                  <a:schemeClr val="bg1"/>
                </a:solidFill>
                <a:latin typeface="Century Gothic" panose="020B0502020202020204" pitchFamily="34" charset="0"/>
              </a:rPr>
              <a:t>NURSERY  </a:t>
            </a:r>
            <a:r>
              <a:rPr lang="en-GB" sz="2400" spc="60" dirty="0">
                <a:solidFill>
                  <a:schemeClr val="bg1"/>
                </a:solidFill>
                <a:latin typeface="Century Gothic" panose="020B0502020202020204" pitchFamily="34" charset="0"/>
              </a:rPr>
              <a:t>MENU – WEEK 1</a:t>
            </a:r>
          </a:p>
        </p:txBody>
      </p:sp>
    </p:spTree>
    <p:extLst>
      <p:ext uri="{BB962C8B-B14F-4D97-AF65-F5344CB8AC3E}">
        <p14:creationId xmlns:p14="http://schemas.microsoft.com/office/powerpoint/2010/main" val="1424509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E8B1AEEA-81FD-5A80-E714-C4BF8BE9E74D}"/>
              </a:ext>
            </a:extLst>
          </p:cNvPr>
          <p:cNvSpPr/>
          <p:nvPr/>
        </p:nvSpPr>
        <p:spPr>
          <a:xfrm>
            <a:off x="0" y="2269166"/>
            <a:ext cx="11696699" cy="6427976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468476"/>
              </p:ext>
            </p:extLst>
          </p:nvPr>
        </p:nvGraphicFramePr>
        <p:xfrm>
          <a:off x="19051" y="1663700"/>
          <a:ext cx="11677648" cy="73807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7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66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672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8673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MONDAY</a:t>
                      </a:r>
                      <a:r>
                        <a:rPr lang="en-US"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  </a:t>
                      </a: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5D7D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TUESDAY</a:t>
                      </a:r>
                      <a:r>
                        <a:rPr lang="en-US"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 </a:t>
                      </a: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5D7D"/>
                    </a:solidFill>
                  </a:tcPr>
                </a:tc>
                <a:tc>
                  <a:txBody>
                    <a:bodyPr/>
                    <a:lstStyle/>
                    <a:p>
                      <a:pPr marL="5778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5778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GB"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    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WEDNESDAY</a:t>
                      </a: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5D7D"/>
                    </a:solidFill>
                  </a:tcPr>
                </a:tc>
                <a:tc>
                  <a:txBody>
                    <a:bodyPr/>
                    <a:lstStyle/>
                    <a:p>
                      <a:pPr marL="6413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6413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GB"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   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THURSDAY</a:t>
                      </a: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5D7D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FRIDAY</a:t>
                      </a: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5D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2073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Morning snack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Bread sticks &amp; freshly cut apple</a:t>
                      </a:r>
                    </a:p>
                    <a:p>
                      <a:pPr algn="ctr"/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Lunch menu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Whole wheat pasta with Tomato sauce or grated  cheese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Roasted broccoli &amp; carrots</a:t>
                      </a: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GB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Cut Fruit </a:t>
                      </a:r>
                    </a:p>
                    <a:p>
                      <a:pPr algn="ctr"/>
                      <a:r>
                        <a:rPr lang="en-GB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and Yoghurt</a:t>
                      </a:r>
                    </a:p>
                    <a:p>
                      <a:pPr algn="ctr"/>
                      <a:endParaRPr lang="en-GB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Supper club 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Ground turkey burrito  &amp; salad</a:t>
                      </a:r>
                    </a:p>
                  </a:txBody>
                  <a:tcPr>
                    <a:lnL w="12700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Morning snack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Banana &amp; raisin  flapjack &amp; freshly cut apple</a:t>
                      </a:r>
                    </a:p>
                    <a:p>
                      <a:pPr algn="ctr"/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Lunch menu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Chicken &amp; vegetable curry &amp; rice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Fruit cut fruit and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Yoghurt</a:t>
                      </a:r>
                    </a:p>
                    <a:p>
                      <a:pPr algn="ctr"/>
                      <a:endParaRPr lang="en-GB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Supper club</a:t>
                      </a: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Cottage pie with vegetables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Morning snack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Chefs made popcorn  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&amp; fresh cut banana</a:t>
                      </a:r>
                    </a:p>
                    <a:p>
                      <a:pPr algn="ctr"/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Lunch Menu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Assorted   Sausages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Chicken ,pork &amp; vegetable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mash potatoes, peas &amp; baked beans</a:t>
                      </a:r>
                    </a:p>
                    <a:p>
                      <a:pPr algn="ctr"/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 Cut Fruit 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and Yoghurt</a:t>
                      </a: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Supper club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Quesadilla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mixed salad</a:t>
                      </a:r>
                    </a:p>
                    <a:p>
                      <a:pPr algn="ctr"/>
                      <a:endParaRPr lang="en-US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Morning snack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Rice cake 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&amp; fresh cut orange</a:t>
                      </a:r>
                    </a:p>
                    <a:p>
                      <a:pPr algn="ctr"/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Lunch menu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Plant based meat balls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Tomato sauce&amp; tri colour fusilli</a:t>
                      </a:r>
                    </a:p>
                    <a:p>
                      <a:pPr algn="ctr"/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sweet corn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Sauté Leeks, peppers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&amp; kale</a:t>
                      </a: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 Cut Fruit 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and Yoghurt</a:t>
                      </a: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Supper club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Chicken &amp; vegetable 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risotto</a:t>
                      </a:r>
                      <a:endParaRPr lang="en-US" sz="1400" b="0" i="0" dirty="0">
                        <a:solidFill>
                          <a:schemeClr val="tx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Morning snack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Freshly baked croissant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&amp; freshly cut apple</a:t>
                      </a:r>
                    </a:p>
                    <a:p>
                      <a:pPr algn="ctr"/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Lunch menu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Crispy cod Fish finger or halloumi  wrap coleslaw with salad</a:t>
                      </a: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 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Oven baked wedges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Assorted salads </a:t>
                      </a: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 Cut Fruit 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and Yoghurt</a:t>
                      </a:r>
                    </a:p>
                    <a:p>
                      <a:pPr algn="ctr"/>
                      <a:endParaRPr lang="en-GB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Supper club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Homemade soup of the day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 Freshly baked baguettes assorted  fillings &amp; salad</a:t>
                      </a:r>
                    </a:p>
                    <a:p>
                      <a:pPr algn="ctr"/>
                      <a:endParaRPr lang="en-GB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noFill/>
                      <a:prstDash val="soli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E8904E95-C6D5-8BAB-F39E-1C30B54BDABC}"/>
              </a:ext>
            </a:extLst>
          </p:cNvPr>
          <p:cNvSpPr txBox="1"/>
          <p:nvPr/>
        </p:nvSpPr>
        <p:spPr>
          <a:xfrm>
            <a:off x="2674959" y="8376246"/>
            <a:ext cx="6324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entury Gothic" panose="020B0502020202020204" pitchFamily="34" charset="0"/>
              </a:rPr>
              <a:t>For allergen information, please ask a member of the team. All items subject to availability</a:t>
            </a:r>
          </a:p>
        </p:txBody>
      </p:sp>
      <p:pic>
        <p:nvPicPr>
          <p:cNvPr id="3" name="Picture 2" descr="A colorful stripes on a black background&#10;&#10;Description automatically generated">
            <a:extLst>
              <a:ext uri="{FF2B5EF4-FFF2-40B4-BE49-F238E27FC236}">
                <a16:creationId xmlns:a16="http://schemas.microsoft.com/office/drawing/2014/main" id="{D9B722FA-D624-72A8-0BB7-E4BAC28ECE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-1813"/>
            <a:ext cx="599429" cy="446314"/>
          </a:xfrm>
          <a:prstGeom prst="rect">
            <a:avLst/>
          </a:prstGeom>
        </p:spPr>
      </p:pic>
      <p:sp>
        <p:nvSpPr>
          <p:cNvPr id="4" name="object 6">
            <a:extLst>
              <a:ext uri="{FF2B5EF4-FFF2-40B4-BE49-F238E27FC236}">
                <a16:creationId xmlns:a16="http://schemas.microsoft.com/office/drawing/2014/main" id="{83DE6634-823B-371E-4CA9-48A90889414F}"/>
              </a:ext>
            </a:extLst>
          </p:cNvPr>
          <p:cNvSpPr txBox="1">
            <a:spLocks/>
          </p:cNvSpPr>
          <p:nvPr/>
        </p:nvSpPr>
        <p:spPr>
          <a:xfrm>
            <a:off x="1666229" y="649822"/>
            <a:ext cx="9753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GB" sz="2400" spc="280" dirty="0">
                <a:solidFill>
                  <a:schemeClr val="bg1"/>
                </a:solidFill>
                <a:latin typeface="Century Gothic" panose="020B0502020202020204" pitchFamily="34" charset="0"/>
              </a:rPr>
              <a:t>NURSERY  </a:t>
            </a:r>
            <a:r>
              <a:rPr lang="en-GB" sz="2400" spc="60" dirty="0">
                <a:solidFill>
                  <a:schemeClr val="bg1"/>
                </a:solidFill>
                <a:latin typeface="Century Gothic" panose="020B0502020202020204" pitchFamily="34" charset="0"/>
              </a:rPr>
              <a:t>MENU – WEEK 2</a:t>
            </a:r>
          </a:p>
        </p:txBody>
      </p:sp>
    </p:spTree>
    <p:extLst>
      <p:ext uri="{BB962C8B-B14F-4D97-AF65-F5344CB8AC3E}">
        <p14:creationId xmlns:p14="http://schemas.microsoft.com/office/powerpoint/2010/main" val="3714192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E8B1AEEA-81FD-5A80-E714-C4BF8BE9E74D}"/>
              </a:ext>
            </a:extLst>
          </p:cNvPr>
          <p:cNvSpPr/>
          <p:nvPr/>
        </p:nvSpPr>
        <p:spPr>
          <a:xfrm>
            <a:off x="0" y="2269166"/>
            <a:ext cx="11696699" cy="6427976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476873"/>
              </p:ext>
            </p:extLst>
          </p:nvPr>
        </p:nvGraphicFramePr>
        <p:xfrm>
          <a:off x="19051" y="1663700"/>
          <a:ext cx="11677648" cy="73807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9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66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672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8673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MONDAY</a:t>
                      </a:r>
                      <a:r>
                        <a:rPr lang="en-US"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  </a:t>
                      </a: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5D7D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TUESDAY</a:t>
                      </a:r>
                      <a:r>
                        <a:rPr lang="en-US"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 </a:t>
                      </a: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5D7D"/>
                    </a:solidFill>
                  </a:tcPr>
                </a:tc>
                <a:tc>
                  <a:txBody>
                    <a:bodyPr/>
                    <a:lstStyle/>
                    <a:p>
                      <a:pPr marL="5778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5778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GB"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    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WEDNESDAY</a:t>
                      </a: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5D7D"/>
                    </a:solidFill>
                  </a:tcPr>
                </a:tc>
                <a:tc>
                  <a:txBody>
                    <a:bodyPr/>
                    <a:lstStyle/>
                    <a:p>
                      <a:pPr marL="6413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6413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lang="en-GB"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    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THURSDAY</a:t>
                      </a: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5D7D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entury Gothic" panose="020B0502020202020204" pitchFamily="34" charset="0"/>
                          <a:cs typeface="P22UndergroundMedium"/>
                        </a:rPr>
                        <a:t>FRIDAY</a:t>
                      </a:r>
                      <a:endParaRPr lang="en-GB" sz="1100" b="1" spc="-10" dirty="0">
                        <a:solidFill>
                          <a:srgbClr val="FFFFFF"/>
                        </a:solidFill>
                        <a:latin typeface="Century Gothic" panose="020B0502020202020204" pitchFamily="34" charset="0"/>
                        <a:cs typeface="P22UndergroundMedium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1100" b="1" dirty="0">
                        <a:latin typeface="Century Gothic" panose="020B0502020202020204" pitchFamily="34" charset="0"/>
                        <a:cs typeface="P22UndergroundMedium"/>
                      </a:endParaRPr>
                    </a:p>
                  </a:txBody>
                  <a:tcPr marL="0" marR="0" marT="1587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15D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2073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Morning snack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Bread sticks &amp; freshly cut apple</a:t>
                      </a:r>
                    </a:p>
                    <a:p>
                      <a:pPr algn="ctr"/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Lunch menu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Whole wheat pasta with tomato sauce or grated cheese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Garlic focaccia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Minted peas</a:t>
                      </a: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GB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Cut Fruit </a:t>
                      </a:r>
                    </a:p>
                    <a:p>
                      <a:pPr algn="ctr"/>
                      <a:r>
                        <a:rPr lang="en-GB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and Yoghurt</a:t>
                      </a:r>
                    </a:p>
                    <a:p>
                      <a:pPr algn="ctr"/>
                      <a:endParaRPr lang="en-GB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Supper club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Savory mince beef &amp; rice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Vegetables of the day</a:t>
                      </a: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>
                      <a:noFill/>
                      <a:prstDash val="soli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Morning snack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Freshly baked sausage or vegan sausage rolls &amp; freshly cut apple</a:t>
                      </a:r>
                    </a:p>
                    <a:p>
                      <a:pPr algn="ctr"/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Lunch menu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Katsu Chicken Curry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Savory rice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Sweetcorn &amp; roasted peppers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Sauté spinach &amp; kale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Fruit cut fruit and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Yoghurt</a:t>
                      </a:r>
                    </a:p>
                    <a:p>
                      <a:pPr algn="ctr"/>
                      <a:endParaRPr lang="en-GB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Supper club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Hoi sin Chicken &amp; vegetable stir fry with noodles</a:t>
                      </a:r>
                      <a:endParaRPr lang="en-GB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Morning snack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Chefs made popcorn  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&amp; fresh cut banana</a:t>
                      </a:r>
                    </a:p>
                    <a:p>
                      <a:pPr algn="ctr"/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Lunch menu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Mixed fish pie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mixed vegetables &amp; Parley potatoes</a:t>
                      </a:r>
                    </a:p>
                    <a:p>
                      <a:pPr algn="ctr"/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 Cut Fruit 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and Yoghurt</a:t>
                      </a:r>
                    </a:p>
                    <a:p>
                      <a:pPr algn="ctr"/>
                      <a:endParaRPr lang="en-US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Supper club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Lamb taco with cheese </a:t>
                      </a:r>
                      <a:r>
                        <a:rPr lang="en-US" sz="1400" b="1" 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 salad</a:t>
                      </a: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Morning snack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Rice cake 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&amp; fresh cut orange</a:t>
                      </a:r>
                    </a:p>
                    <a:p>
                      <a:pPr algn="ctr"/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Dish of the Day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Turkey Marinara   with tri-color Fusilli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Grated cheese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Marinara Sauce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Roasted Autum vegetables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 Cut Fruit 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and Yoghurt</a:t>
                      </a:r>
                    </a:p>
                    <a:p>
                      <a:pPr algn="ctr"/>
                      <a:endParaRPr lang="en-US" sz="1400" b="0" i="0" dirty="0">
                        <a:solidFill>
                          <a:schemeClr val="tx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Supper club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Assorted  Sausage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Helvetica" charset="0"/>
                          <a:cs typeface="Times New Roman" panose="02020603050405020304" pitchFamily="18" charset="0"/>
                        </a:rPr>
                        <a:t>Baked beans &amp; peas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dirty="0">
                        <a:solidFill>
                          <a:schemeClr val="tx1"/>
                        </a:solidFill>
                        <a:latin typeface="Helvetica" charset="0"/>
                        <a:ea typeface="Helvetica" charset="0"/>
                        <a:cs typeface="Helvetica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Morning snack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Freshly baked croissant</a:t>
                      </a:r>
                    </a:p>
                    <a:p>
                      <a:pPr algn="ctr"/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&amp; freshly cut apple</a:t>
                      </a:r>
                    </a:p>
                    <a:p>
                      <a:pPr algn="ctr"/>
                      <a:endParaRPr lang="en-US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Dish of the Day 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Chef heathers special pizza</a:t>
                      </a: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Sides 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Mixed vegetables 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Assorted salads </a:t>
                      </a: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Dessert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Fresh  Cut Fruit  </a:t>
                      </a:r>
                    </a:p>
                    <a:p>
                      <a:pPr algn="ctr"/>
                      <a:r>
                        <a:rPr lang="en-US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and Yoghurt</a:t>
                      </a:r>
                    </a:p>
                    <a:p>
                      <a:pPr algn="ctr"/>
                      <a:endParaRPr lang="en-GB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4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GB" sz="1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Supper  club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Homemade soup of the day </a:t>
                      </a:r>
                    </a:p>
                    <a:p>
                      <a:pPr algn="ctr"/>
                      <a:r>
                        <a:rPr lang="en-GB" sz="1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charset="0"/>
                          <a:cs typeface="Times New Roman" panose="02020603050405020304" pitchFamily="18" charset="0"/>
                        </a:rPr>
                        <a:t>With freshly baked baguettes and assorted  fillings &amp; salad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noFill/>
                      <a:prstDash val="solid"/>
                    </a:lnR>
                    <a:lnT>
                      <a:noFill/>
                    </a:lnT>
                    <a:lnB w="12700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E8904E95-C6D5-8BAB-F39E-1C30B54BDABC}"/>
              </a:ext>
            </a:extLst>
          </p:cNvPr>
          <p:cNvSpPr txBox="1"/>
          <p:nvPr/>
        </p:nvSpPr>
        <p:spPr>
          <a:xfrm>
            <a:off x="2674959" y="8376246"/>
            <a:ext cx="6324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entury Gothic" panose="020B0502020202020204" pitchFamily="34" charset="0"/>
              </a:rPr>
              <a:t>For allergen information, please ask a member of the team. All items subject to availability</a:t>
            </a:r>
          </a:p>
        </p:txBody>
      </p:sp>
      <p:pic>
        <p:nvPicPr>
          <p:cNvPr id="3" name="Picture 2" descr="A colorful stripes on a black background&#10;&#10;Description automatically generated">
            <a:extLst>
              <a:ext uri="{FF2B5EF4-FFF2-40B4-BE49-F238E27FC236}">
                <a16:creationId xmlns:a16="http://schemas.microsoft.com/office/drawing/2014/main" id="{D9B722FA-D624-72A8-0BB7-E4BAC28ECE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-1813"/>
            <a:ext cx="599429" cy="446314"/>
          </a:xfrm>
          <a:prstGeom prst="rect">
            <a:avLst/>
          </a:prstGeom>
        </p:spPr>
      </p:pic>
      <p:sp>
        <p:nvSpPr>
          <p:cNvPr id="4" name="object 6">
            <a:extLst>
              <a:ext uri="{FF2B5EF4-FFF2-40B4-BE49-F238E27FC236}">
                <a16:creationId xmlns:a16="http://schemas.microsoft.com/office/drawing/2014/main" id="{83DE6634-823B-371E-4CA9-48A90889414F}"/>
              </a:ext>
            </a:extLst>
          </p:cNvPr>
          <p:cNvSpPr txBox="1">
            <a:spLocks/>
          </p:cNvSpPr>
          <p:nvPr/>
        </p:nvSpPr>
        <p:spPr>
          <a:xfrm>
            <a:off x="1666229" y="649822"/>
            <a:ext cx="97536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GB" sz="2400" spc="280" dirty="0">
                <a:solidFill>
                  <a:schemeClr val="bg1"/>
                </a:solidFill>
                <a:latin typeface="Century Gothic" panose="020B0502020202020204" pitchFamily="34" charset="0"/>
              </a:rPr>
              <a:t>NURSERY  </a:t>
            </a:r>
            <a:r>
              <a:rPr lang="en-GB" sz="2400" spc="60" dirty="0">
                <a:solidFill>
                  <a:schemeClr val="bg1"/>
                </a:solidFill>
                <a:latin typeface="Century Gothic" panose="020B0502020202020204" pitchFamily="34" charset="0"/>
              </a:rPr>
              <a:t>MENU – WEEK 3</a:t>
            </a:r>
          </a:p>
        </p:txBody>
      </p:sp>
    </p:spTree>
    <p:extLst>
      <p:ext uri="{BB962C8B-B14F-4D97-AF65-F5344CB8AC3E}">
        <p14:creationId xmlns:p14="http://schemas.microsoft.com/office/powerpoint/2010/main" val="2077344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C01537A0570A459D0A101DCB60759A" ma:contentTypeVersion="15" ma:contentTypeDescription="Create a new document." ma:contentTypeScope="" ma:versionID="07df7d29700ca734c43113453fca2ae9">
  <xsd:schema xmlns:xsd="http://www.w3.org/2001/XMLSchema" xmlns:xs="http://www.w3.org/2001/XMLSchema" xmlns:p="http://schemas.microsoft.com/office/2006/metadata/properties" xmlns:ns3="f413e3b2-59d8-468f-a22b-52ddf64f9eea" xmlns:ns4="679e3b67-b278-4f88-b2d8-c9b2023969c8" targetNamespace="http://schemas.microsoft.com/office/2006/metadata/properties" ma:root="true" ma:fieldsID="1fa48f18c9ddfd15c9fc4326820753be" ns3:_="" ns4:_="">
    <xsd:import namespace="f413e3b2-59d8-468f-a22b-52ddf64f9eea"/>
    <xsd:import namespace="679e3b67-b278-4f88-b2d8-c9b2023969c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13e3b2-59d8-468f-a22b-52ddf64f9e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e3b67-b278-4f88-b2d8-c9b2023969c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413e3b2-59d8-468f-a22b-52ddf64f9ee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353AD5-2965-4DE5-9CF3-079BDD9595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13e3b2-59d8-468f-a22b-52ddf64f9eea"/>
    <ds:schemaRef ds:uri="679e3b67-b278-4f88-b2d8-c9b2023969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446412-56FC-4B42-8234-5B899253503A}">
  <ds:schemaRefs>
    <ds:schemaRef ds:uri="http://purl.org/dc/terms/"/>
    <ds:schemaRef ds:uri="http://purl.org/dc/dcmitype/"/>
    <ds:schemaRef ds:uri="f413e3b2-59d8-468f-a22b-52ddf64f9eea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679e3b67-b278-4f88-b2d8-c9b2023969c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C6E9225-9F17-4188-9654-9DD29428E25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3995</TotalTime>
  <Words>709</Words>
  <Application>Microsoft Office PowerPoint</Application>
  <PresentationFormat>Custom</PresentationFormat>
  <Paragraphs>367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Century Gothic</vt:lpstr>
      <vt:lpstr>Helvetica</vt:lpstr>
      <vt:lpstr>P22 Underground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LUNCH MENU</dc:title>
  <dc:creator>chef</dc:creator>
  <cp:lastModifiedBy>Heather Leigh</cp:lastModifiedBy>
  <cp:revision>51</cp:revision>
  <cp:lastPrinted>2024-07-16T06:35:32Z</cp:lastPrinted>
  <dcterms:created xsi:type="dcterms:W3CDTF">2022-07-14T09:07:51Z</dcterms:created>
  <dcterms:modified xsi:type="dcterms:W3CDTF">2025-01-01T14:01:55Z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2022-07-14T00:00:00Z</vt:filetime>
  </property>
  <property fmtid="{D5CDD505-2E9C-101B-9397-08002B2CF9AE}" pid="3" name="Creator">
    <vt:lpwstr>Adobe InDesign 17.1 (Macintosh)</vt:lpwstr>
  </property>
  <property fmtid="{D5CDD505-2E9C-101B-9397-08002B2CF9AE}" pid="4" name="LastSaved">
    <vt:filetime>2022-07-14T00:00:00Z</vt:filetime>
  </property>
  <property fmtid="{D5CDD505-2E9C-101B-9397-08002B2CF9AE}" pid="5" name="ContentTypeId">
    <vt:lpwstr>0x010100F7C01537A0570A459D0A101DCB60759A</vt:lpwstr>
  </property>
</Properties>
</file>